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21383625" cy="30275213"/>
  <p:notesSz cx="6797675" cy="9926638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Times New Roman" panose="02020603050405020304" pitchFamily="18" charset="0"/>
        <a:ea typeface="標楷體" panose="03000509000000000000" pitchFamily="65" charset="-120"/>
        <a:cs typeface="+mn-cs"/>
      </a:defRPr>
    </a:lvl1pPr>
    <a:lvl2pPr marL="327025" indent="130175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Times New Roman" panose="02020603050405020304" pitchFamily="18" charset="0"/>
        <a:ea typeface="標楷體" panose="03000509000000000000" pitchFamily="65" charset="-120"/>
        <a:cs typeface="+mn-cs"/>
      </a:defRPr>
    </a:lvl2pPr>
    <a:lvl3pPr marL="655638" indent="258763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Times New Roman" panose="02020603050405020304" pitchFamily="18" charset="0"/>
        <a:ea typeface="標楷體" panose="03000509000000000000" pitchFamily="65" charset="-120"/>
        <a:cs typeface="+mn-cs"/>
      </a:defRPr>
    </a:lvl3pPr>
    <a:lvl4pPr marL="982663" indent="388938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Times New Roman" panose="02020603050405020304" pitchFamily="18" charset="0"/>
        <a:ea typeface="標楷體" panose="03000509000000000000" pitchFamily="65" charset="-120"/>
        <a:cs typeface="+mn-cs"/>
      </a:defRPr>
    </a:lvl4pPr>
    <a:lvl5pPr marL="1311275" indent="517525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Times New Roman" panose="02020603050405020304" pitchFamily="18" charset="0"/>
        <a:ea typeface="標楷體" panose="03000509000000000000" pitchFamily="65" charset="-120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Times New Roman" panose="02020603050405020304" pitchFamily="18" charset="0"/>
        <a:ea typeface="標楷體" panose="03000509000000000000" pitchFamily="65" charset="-120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Times New Roman" panose="02020603050405020304" pitchFamily="18" charset="0"/>
        <a:ea typeface="標楷體" panose="03000509000000000000" pitchFamily="65" charset="-120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Times New Roman" panose="02020603050405020304" pitchFamily="18" charset="0"/>
        <a:ea typeface="標楷體" panose="03000509000000000000" pitchFamily="65" charset="-120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Times New Roman" panose="02020603050405020304" pitchFamily="18" charset="0"/>
        <a:ea typeface="標楷體" panose="03000509000000000000" pitchFamily="65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>
          <p15:clr>
            <a:srgbClr val="A4A3A4"/>
          </p15:clr>
        </p15:guide>
        <p15:guide id="2" pos="67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99CC00"/>
    <a:srgbClr val="99FF99"/>
    <a:srgbClr val="99FF66"/>
    <a:srgbClr val="FF0000"/>
    <a:srgbClr val="1A025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34578" autoAdjust="0"/>
    <p:restoredTop sz="86371" autoAdjust="0"/>
  </p:normalViewPr>
  <p:slideViewPr>
    <p:cSldViewPr>
      <p:cViewPr varScale="1">
        <p:scale>
          <a:sx n="27" d="100"/>
          <a:sy n="27" d="100"/>
        </p:scale>
        <p:origin x="1296" y="126"/>
      </p:cViewPr>
      <p:guideLst>
        <p:guide orient="horz" pos="9536"/>
        <p:guide pos="67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2E7EE627-FD6C-4C28-878F-77BEA859DB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F7B3F908-6BCF-4E80-847E-A86C826F485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7BE5EAAB-0ADB-431B-9732-6E535B2667C8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084388" y="744538"/>
            <a:ext cx="26289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4B380A20-6D02-4538-9BBF-F16C55021EF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6B4F86E5-C9AC-4FAA-A232-7988A49CC80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6EFCABD-DCA3-465D-BC4A-16A6EEA14A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1C0068D-3C57-4D4D-A0E9-BF1CFA49D4D3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327025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655638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982663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311275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1639748" algn="l" defTabSz="655899" rtl="0" eaLnBrk="1" latinLnBrk="0" hangingPunct="1">
      <a:defRPr sz="861" kern="1200">
        <a:solidFill>
          <a:schemeClr val="tx1"/>
        </a:solidFill>
        <a:latin typeface="+mn-lt"/>
        <a:ea typeface="+mn-ea"/>
        <a:cs typeface="+mn-cs"/>
      </a:defRPr>
    </a:lvl6pPr>
    <a:lvl7pPr marL="1967697" algn="l" defTabSz="655899" rtl="0" eaLnBrk="1" latinLnBrk="0" hangingPunct="1">
      <a:defRPr sz="861" kern="1200">
        <a:solidFill>
          <a:schemeClr val="tx1"/>
        </a:solidFill>
        <a:latin typeface="+mn-lt"/>
        <a:ea typeface="+mn-ea"/>
        <a:cs typeface="+mn-cs"/>
      </a:defRPr>
    </a:lvl7pPr>
    <a:lvl8pPr marL="2295647" algn="l" defTabSz="655899" rtl="0" eaLnBrk="1" latinLnBrk="0" hangingPunct="1">
      <a:defRPr sz="861" kern="1200">
        <a:solidFill>
          <a:schemeClr val="tx1"/>
        </a:solidFill>
        <a:latin typeface="+mn-lt"/>
        <a:ea typeface="+mn-ea"/>
        <a:cs typeface="+mn-cs"/>
      </a:defRPr>
    </a:lvl8pPr>
    <a:lvl9pPr marL="2623596" algn="l" defTabSz="655899" rtl="0" eaLnBrk="1" latinLnBrk="0" hangingPunct="1">
      <a:defRPr sz="8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603933" y="7838005"/>
            <a:ext cx="18175760" cy="5407401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207865" y="14296628"/>
            <a:ext cx="14967895" cy="6447499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EE3C968-D5F9-48F2-BCFB-01EDE2B4F1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7D6A0F7-BFA9-4080-98CB-9CB942A02F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14084BD-7E64-4AA2-93FF-A825E99B24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CA6DD6-B87F-47C4-AC7F-ABC462265D3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14812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A015F6-6F8D-46ED-9821-07693B25DB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76E8202-029F-4AB1-947B-ED3D6E4465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FD0A90-EB2F-48A2-A722-3007AD2815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78FDAB-3B69-426A-BE1A-F13B0D3C489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2741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5503611" y="1010063"/>
            <a:ext cx="4810726" cy="21527261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069288" y="1010063"/>
            <a:ext cx="14331465" cy="21527261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7D73F5-403C-4670-990A-C403A90E31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C72C20-E83A-49F5-91B6-7DB0C7A7A0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F3BDF1C-4769-4E77-8E9D-0888AD36F8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2DA3D-16B9-462F-A9F1-ED9754D535C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7354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E4BA83-1C34-430B-A848-C476A674CA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9DE234E-DAB1-4BE6-BFEA-E31818B597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50FE38C-B45D-4521-932C-AB8ABDAF84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643DD9-BFF4-4409-901C-412361B972B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89134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89648" y="16212189"/>
            <a:ext cx="18175760" cy="501138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89648" y="10693549"/>
            <a:ext cx="18175760" cy="551864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36F9A14-C618-4FA8-A121-5E12A7A49A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03EDF13-35E5-4D6F-86B6-4E4556EF89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1A5A8AD-F83F-4CCB-9EB2-341AFE38FC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FF0AAC-D6B0-4ED5-BD05-9F433082848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74382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069288" y="5886847"/>
            <a:ext cx="9571096" cy="166504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0743242" y="5886847"/>
            <a:ext cx="9571095" cy="166504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4FF6E6-FA4F-497B-8103-2178F3D83E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412AC6-5E25-4AA6-B04A-B1107FFAFF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70782-8AF5-413F-B175-CD606C9284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B26E-F33C-4C90-97CD-595349B774C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3657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9289" y="5647680"/>
            <a:ext cx="9447881" cy="23538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069289" y="8001529"/>
            <a:ext cx="9447881" cy="1453579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10862171" y="5647680"/>
            <a:ext cx="9452166" cy="23538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10862171" y="8001529"/>
            <a:ext cx="9452166" cy="1453579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6EAE89B-5DCA-4A6B-8054-E3229F019C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4DEB7D3-265C-41EA-8645-21BCC1CFC9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BA163EF-D119-47FA-B812-024D5398E4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D35BF-1028-415A-9284-1A8C3AA5302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37201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790974C-B525-44ED-8AC7-049F915521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E6E7E4F-D099-4110-82E8-13F034B118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72AF7E2-13B6-4CD8-AB07-6860AAEFD0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FBB95E-CE22-4B80-A40B-BBA234B13A2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62184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6EC2CEF-376B-459C-9DB5-7AD9300955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A264445-69F4-4156-A852-3AFEEC379B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3C84796-1FA4-42F0-BA2C-3AF850AD2A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A9E7EE-757D-47CB-9C9C-DA831481221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4291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9289" y="1004502"/>
            <a:ext cx="7035018" cy="42749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60379" y="1004503"/>
            <a:ext cx="11953958" cy="215328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069289" y="5279475"/>
            <a:ext cx="7035018" cy="17257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3572BB-0767-4975-B505-608265E32A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470229-3218-4BB4-B576-D9B7F25325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AFDD1A-191F-453D-A3D4-B120EF6B48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2FBB8-FB8E-473C-B82A-E55CDB4AB95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804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91440" y="17660542"/>
            <a:ext cx="12830390" cy="20846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191440" y="2254845"/>
            <a:ext cx="12830390" cy="1513760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191440" y="19745189"/>
            <a:ext cx="12830390" cy="29612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BE8026-4BB2-43D2-82D6-3BF0B75011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3615B8-39B0-4DB7-9962-945E629875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CE61B8-027B-48F2-A1A1-FA179F045B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2B62E7-3EE1-460B-A474-93ECE895CDE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94078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8E838CC-66D9-404E-9C6B-3388201822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68388" y="1212850"/>
            <a:ext cx="19246850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86782" tIns="193391" rIns="386782" bIns="1933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2BA2B32-670F-40C3-B94D-1D7A68D28D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68388" y="7064375"/>
            <a:ext cx="19246850" cy="1998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86782" tIns="193391" rIns="386782" bIns="1933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3C9C6AE-F30F-4F3F-AB29-E529702DA36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8388" y="27571700"/>
            <a:ext cx="49911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6782" tIns="193391" rIns="386782" bIns="193391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59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04ED616-B47B-4E93-A0DE-998874F758A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05675" y="27571700"/>
            <a:ext cx="677227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6782" tIns="193391" rIns="386782" bIns="193391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59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5CDC4CF-B68C-4262-AAEA-5036E9DA04F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324138" y="27571700"/>
            <a:ext cx="49911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86782" tIns="193391" rIns="386782" bIns="19339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590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0D362CC-B668-4FCB-8088-4B7B9E92BF1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867150" rtl="0" eaLnBrk="0" fontAlgn="base" hangingPunct="0">
        <a:spcBef>
          <a:spcPct val="0"/>
        </a:spcBef>
        <a:spcAft>
          <a:spcPct val="0"/>
        </a:spcAft>
        <a:defRPr kumimoji="1" sz="18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867150" rtl="0" eaLnBrk="0" fontAlgn="base" hangingPunct="0">
        <a:spcBef>
          <a:spcPct val="0"/>
        </a:spcBef>
        <a:spcAft>
          <a:spcPct val="0"/>
        </a:spcAft>
        <a:defRPr kumimoji="1" sz="186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defTabSz="3867150" rtl="0" eaLnBrk="0" fontAlgn="base" hangingPunct="0">
        <a:spcBef>
          <a:spcPct val="0"/>
        </a:spcBef>
        <a:spcAft>
          <a:spcPct val="0"/>
        </a:spcAft>
        <a:defRPr kumimoji="1" sz="186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defTabSz="3867150" rtl="0" eaLnBrk="0" fontAlgn="base" hangingPunct="0">
        <a:spcBef>
          <a:spcPct val="0"/>
        </a:spcBef>
        <a:spcAft>
          <a:spcPct val="0"/>
        </a:spcAft>
        <a:defRPr kumimoji="1" sz="186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defTabSz="3867150" rtl="0" eaLnBrk="0" fontAlgn="base" hangingPunct="0">
        <a:spcBef>
          <a:spcPct val="0"/>
        </a:spcBef>
        <a:spcAft>
          <a:spcPct val="0"/>
        </a:spcAft>
        <a:defRPr kumimoji="1" sz="186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defTabSz="3867150" rtl="0" fontAlgn="base">
        <a:spcBef>
          <a:spcPct val="0"/>
        </a:spcBef>
        <a:spcAft>
          <a:spcPct val="0"/>
        </a:spcAft>
        <a:defRPr kumimoji="1" sz="186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defTabSz="3867150" rtl="0" fontAlgn="base">
        <a:spcBef>
          <a:spcPct val="0"/>
        </a:spcBef>
        <a:spcAft>
          <a:spcPct val="0"/>
        </a:spcAft>
        <a:defRPr kumimoji="1" sz="186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defTabSz="3867150" rtl="0" fontAlgn="base">
        <a:spcBef>
          <a:spcPct val="0"/>
        </a:spcBef>
        <a:spcAft>
          <a:spcPct val="0"/>
        </a:spcAft>
        <a:defRPr kumimoji="1" sz="186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defTabSz="3867150" rtl="0" fontAlgn="base">
        <a:spcBef>
          <a:spcPct val="0"/>
        </a:spcBef>
        <a:spcAft>
          <a:spcPct val="0"/>
        </a:spcAft>
        <a:defRPr kumimoji="1" sz="186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1450975" indent="-1450975" algn="l" defTabSz="3867150" rtl="0" eaLnBrk="0" fontAlgn="base" hangingPunct="0">
        <a:spcBef>
          <a:spcPct val="20000"/>
        </a:spcBef>
        <a:spcAft>
          <a:spcPct val="0"/>
        </a:spcAft>
        <a:buChar char="•"/>
        <a:defRPr kumimoji="1" sz="13500">
          <a:solidFill>
            <a:schemeClr val="tx1"/>
          </a:solidFill>
          <a:latin typeface="+mn-lt"/>
          <a:ea typeface="+mn-ea"/>
          <a:cs typeface="+mn-cs"/>
        </a:defRPr>
      </a:lvl1pPr>
      <a:lvl2pPr marL="3143250" indent="-1209675" algn="l" defTabSz="3867150" rtl="0" eaLnBrk="0" fontAlgn="base" hangingPunct="0">
        <a:spcBef>
          <a:spcPct val="20000"/>
        </a:spcBef>
        <a:spcAft>
          <a:spcPct val="0"/>
        </a:spcAft>
        <a:buChar char="–"/>
        <a:defRPr kumimoji="1" sz="11800">
          <a:solidFill>
            <a:schemeClr val="tx1"/>
          </a:solidFill>
          <a:latin typeface="+mn-lt"/>
          <a:ea typeface="+mn-ea"/>
        </a:defRPr>
      </a:lvl2pPr>
      <a:lvl3pPr marL="4835525" indent="-968375" algn="l" defTabSz="3867150" rtl="0" eaLnBrk="0" fontAlgn="base" hangingPunct="0">
        <a:spcBef>
          <a:spcPct val="20000"/>
        </a:spcBef>
        <a:spcAft>
          <a:spcPct val="0"/>
        </a:spcAft>
        <a:buChar char="•"/>
        <a:defRPr kumimoji="1" sz="10200">
          <a:solidFill>
            <a:schemeClr val="tx1"/>
          </a:solidFill>
          <a:latin typeface="+mn-lt"/>
          <a:ea typeface="+mn-ea"/>
        </a:defRPr>
      </a:lvl3pPr>
      <a:lvl4pPr marL="6769100" indent="-966788" algn="l" defTabSz="3867150" rtl="0" eaLnBrk="0" fontAlgn="base" hangingPunct="0">
        <a:spcBef>
          <a:spcPct val="20000"/>
        </a:spcBef>
        <a:spcAft>
          <a:spcPct val="0"/>
        </a:spcAft>
        <a:buChar char="–"/>
        <a:defRPr kumimoji="1" sz="8500">
          <a:solidFill>
            <a:schemeClr val="tx1"/>
          </a:solidFill>
          <a:latin typeface="+mn-lt"/>
          <a:ea typeface="+mn-ea"/>
        </a:defRPr>
      </a:lvl4pPr>
      <a:lvl5pPr marL="8702675" indent="-966788" algn="l" defTabSz="3867150" rtl="0" eaLnBrk="0" fontAlgn="base" hangingPunct="0">
        <a:spcBef>
          <a:spcPct val="20000"/>
        </a:spcBef>
        <a:spcAft>
          <a:spcPct val="0"/>
        </a:spcAft>
        <a:buChar char="»"/>
        <a:defRPr kumimoji="1" sz="8500">
          <a:solidFill>
            <a:schemeClr val="tx1"/>
          </a:solidFill>
          <a:latin typeface="+mn-lt"/>
          <a:ea typeface="+mn-ea"/>
        </a:defRPr>
      </a:lvl5pPr>
      <a:lvl6pPr marL="9159875" indent="-966788" algn="l" defTabSz="3867150" rtl="0" fontAlgn="base">
        <a:spcBef>
          <a:spcPct val="20000"/>
        </a:spcBef>
        <a:spcAft>
          <a:spcPct val="0"/>
        </a:spcAft>
        <a:buChar char="»"/>
        <a:defRPr kumimoji="1" sz="8500">
          <a:solidFill>
            <a:schemeClr val="tx1"/>
          </a:solidFill>
          <a:latin typeface="+mn-lt"/>
          <a:ea typeface="+mn-ea"/>
        </a:defRPr>
      </a:lvl6pPr>
      <a:lvl7pPr marL="9617075" indent="-966788" algn="l" defTabSz="3867150" rtl="0" fontAlgn="base">
        <a:spcBef>
          <a:spcPct val="20000"/>
        </a:spcBef>
        <a:spcAft>
          <a:spcPct val="0"/>
        </a:spcAft>
        <a:buChar char="»"/>
        <a:defRPr kumimoji="1" sz="8500">
          <a:solidFill>
            <a:schemeClr val="tx1"/>
          </a:solidFill>
          <a:latin typeface="+mn-lt"/>
          <a:ea typeface="+mn-ea"/>
        </a:defRPr>
      </a:lvl7pPr>
      <a:lvl8pPr marL="10074275" indent="-966788" algn="l" defTabSz="3867150" rtl="0" fontAlgn="base">
        <a:spcBef>
          <a:spcPct val="20000"/>
        </a:spcBef>
        <a:spcAft>
          <a:spcPct val="0"/>
        </a:spcAft>
        <a:buChar char="»"/>
        <a:defRPr kumimoji="1" sz="8500">
          <a:solidFill>
            <a:schemeClr val="tx1"/>
          </a:solidFill>
          <a:latin typeface="+mn-lt"/>
          <a:ea typeface="+mn-ea"/>
        </a:defRPr>
      </a:lvl8pPr>
      <a:lvl9pPr marL="10531475" indent="-966788" algn="l" defTabSz="3867150" rtl="0" fontAlgn="base">
        <a:spcBef>
          <a:spcPct val="20000"/>
        </a:spcBef>
        <a:spcAft>
          <a:spcPct val="0"/>
        </a:spcAft>
        <a:buChar char="»"/>
        <a:defRPr kumimoji="1" sz="8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字方塊 10">
            <a:extLst>
              <a:ext uri="{FF2B5EF4-FFF2-40B4-BE49-F238E27FC236}">
                <a16:creationId xmlns:a16="http://schemas.microsoft.com/office/drawing/2014/main" id="{9B7AA175-1E11-4380-9E3D-73D1C6D33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9213" y="-106363"/>
            <a:ext cx="21383626" cy="4198938"/>
          </a:xfrm>
          <a:prstGeom prst="rect">
            <a:avLst/>
          </a:prstGeom>
          <a:solidFill>
            <a:srgbClr val="99CC0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tIns="180000" bIns="180000">
            <a:spAutoFit/>
          </a:bodyPr>
          <a:lstStyle>
            <a:lvl1pPr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endParaRPr lang="en-US" altLang="zh-TW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zh-TW" altLang="en-US" sz="5400" b="1" dirty="0">
                <a:latin typeface="Times New Roman" panose="02020603050405020304" pitchFamily="18" charset="0"/>
                <a:ea typeface="標楷體" panose="03000509000000000000" pitchFamily="65" charset="-120"/>
              </a:rPr>
              <a:t>海報發表範例</a:t>
            </a:r>
            <a:endParaRPr lang="en-US" altLang="zh-TW" sz="5400" b="1" dirty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algn="ctr" eaLnBrk="1" hangingPunct="1">
              <a:lnSpc>
                <a:spcPct val="80000"/>
              </a:lnSpc>
              <a:spcBef>
                <a:spcPts val="3600"/>
              </a:spcBef>
              <a:spcAft>
                <a:spcPts val="1800"/>
              </a:spcAft>
              <a:buFontTx/>
              <a:buNone/>
            </a:pPr>
            <a:r>
              <a:rPr lang="zh-TW" altLang="en-US" sz="4000" dirty="0">
                <a:solidFill>
                  <a:schemeClr val="tx2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作者一</a:t>
            </a:r>
            <a:r>
              <a:rPr lang="en-US" altLang="zh-TW" sz="4000" baseline="30000" dirty="0">
                <a:latin typeface="Times New Roman" panose="02020603050405020304" pitchFamily="18" charset="0"/>
                <a:ea typeface="標楷體" panose="03000509000000000000" pitchFamily="65" charset="-120"/>
              </a:rPr>
              <a:t>1</a:t>
            </a:r>
          </a:p>
          <a:p>
            <a:pPr algn="ctr" eaLnBrk="1" hangingPunct="1">
              <a:lnSpc>
                <a:spcPct val="80000"/>
              </a:lnSpc>
              <a:spcBef>
                <a:spcPts val="3600"/>
              </a:spcBef>
              <a:spcAft>
                <a:spcPts val="1800"/>
              </a:spcAft>
              <a:buFontTx/>
              <a:buNone/>
            </a:pPr>
            <a:r>
              <a:rPr lang="en-US" altLang="zh-TW" sz="3600" baseline="30000" dirty="0">
                <a:latin typeface="Times New Roman" panose="02020603050405020304" pitchFamily="18" charset="0"/>
                <a:ea typeface="標楷體" panose="03000509000000000000" pitchFamily="65" charset="-120"/>
              </a:rPr>
              <a:t>1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中華醫事科技大學醫務暨健康事業管理系</a:t>
            </a:r>
          </a:p>
        </p:txBody>
      </p:sp>
      <p:sp>
        <p:nvSpPr>
          <p:cNvPr id="14" name="Text Box 16">
            <a:extLst>
              <a:ext uri="{FF2B5EF4-FFF2-40B4-BE49-F238E27FC236}">
                <a16:creationId xmlns:a16="http://schemas.microsoft.com/office/drawing/2014/main" id="{230267CE-4AC7-489A-AD06-D9DC66C69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63" y="4664075"/>
            <a:ext cx="5522912" cy="58420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defTabSz="3867150" eaLnBrk="1" hangingPunct="1">
              <a:spcBef>
                <a:spcPct val="50000"/>
              </a:spcBef>
              <a:defRPr/>
            </a:pPr>
            <a:r>
              <a:rPr lang="en-US" altLang="zh-TW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研究背景與目的</a:t>
            </a:r>
            <a:endParaRPr lang="zh-TW" altLang="en-US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100" name="Text Box 19">
            <a:extLst>
              <a:ext uri="{FF2B5EF4-FFF2-40B4-BE49-F238E27FC236}">
                <a16:creationId xmlns:a16="http://schemas.microsoft.com/office/drawing/2014/main" id="{F7D36E1D-FC75-4D3C-89B4-EDFC7789D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0513" y="5741988"/>
            <a:ext cx="96377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1" indent="0" algn="just" eaLnBrk="1" hangingPunct="1">
              <a:spcBef>
                <a:spcPct val="0"/>
              </a:spcBef>
              <a:buFontTx/>
              <a:buNone/>
            </a:pPr>
            <a:r>
              <a:rPr lang="zh-TW" altLang="en-US" sz="180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</a:t>
            </a:r>
          </a:p>
        </p:txBody>
      </p:sp>
      <p:sp>
        <p:nvSpPr>
          <p:cNvPr id="4102" name="Text Box 19">
            <a:extLst>
              <a:ext uri="{FF2B5EF4-FFF2-40B4-BE49-F238E27FC236}">
                <a16:creationId xmlns:a16="http://schemas.microsoft.com/office/drawing/2014/main" id="{94F49E56-BC15-4807-973D-3BA98C988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25" y="18783300"/>
            <a:ext cx="966946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1" indent="0" algn="just" eaLnBrk="1" hangingPunct="1">
              <a:spcBef>
                <a:spcPct val="0"/>
              </a:spcBef>
              <a:buFontTx/>
              <a:buNone/>
            </a:pPr>
            <a:r>
              <a:rPr lang="zh-TW" altLang="en-US" sz="180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</a:t>
            </a:r>
          </a:p>
        </p:txBody>
      </p:sp>
      <p:sp>
        <p:nvSpPr>
          <p:cNvPr id="33" name="Text Box 16">
            <a:extLst>
              <a:ext uri="{FF2B5EF4-FFF2-40B4-BE49-F238E27FC236}">
                <a16:creationId xmlns:a16="http://schemas.microsoft.com/office/drawing/2014/main" id="{64577ABF-0A19-4740-A932-8392897C7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47425" y="4691063"/>
            <a:ext cx="4857750" cy="58420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defTabSz="3867150" eaLnBrk="1" hangingPunct="1">
              <a:spcBef>
                <a:spcPct val="50000"/>
              </a:spcBef>
              <a:defRPr/>
            </a:pPr>
            <a:r>
              <a:rPr lang="en-US" altLang="zh-TW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3.</a:t>
            </a:r>
            <a:r>
              <a:rPr lang="zh-TW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結果與討論</a:t>
            </a:r>
            <a:endParaRPr lang="zh-TW" altLang="en-US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4" name="Text Box 16">
            <a:extLst>
              <a:ext uri="{FF2B5EF4-FFF2-40B4-BE49-F238E27FC236}">
                <a16:creationId xmlns:a16="http://schemas.microsoft.com/office/drawing/2014/main" id="{066823F0-89A0-4051-8DC1-BC3385AA9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99875" y="17170400"/>
            <a:ext cx="2447925" cy="585788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defTabSz="3867150" eaLnBrk="1" hangingPunct="1">
              <a:spcBef>
                <a:spcPct val="50000"/>
              </a:spcBef>
              <a:defRPr/>
            </a:pPr>
            <a:r>
              <a:rPr lang="en-US" altLang="zh-TW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4.</a:t>
            </a:r>
            <a:r>
              <a:rPr lang="zh-TW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結論</a:t>
            </a:r>
            <a:endParaRPr lang="zh-TW" altLang="en-US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107" name="Text Box 41">
            <a:extLst>
              <a:ext uri="{FF2B5EF4-FFF2-40B4-BE49-F238E27FC236}">
                <a16:creationId xmlns:a16="http://schemas.microsoft.com/office/drawing/2014/main" id="{194DC867-F608-4097-8E52-F5D4AD05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63" y="8240713"/>
            <a:ext cx="244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3200" b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 </a:t>
            </a:r>
            <a:r>
              <a:rPr lang="zh-TW" altLang="en-US" sz="3200" b="1">
                <a:solidFill>
                  <a:schemeClr val="tx2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研究方法</a:t>
            </a:r>
          </a:p>
        </p:txBody>
      </p:sp>
      <p:sp>
        <p:nvSpPr>
          <p:cNvPr id="4108" name="Text Box 19">
            <a:extLst>
              <a:ext uri="{FF2B5EF4-FFF2-40B4-BE49-F238E27FC236}">
                <a16:creationId xmlns:a16="http://schemas.microsoft.com/office/drawing/2014/main" id="{187B7F01-9A67-4932-AA32-324F1BD2C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4463" y="9358313"/>
            <a:ext cx="98790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1" indent="0" algn="just" eaLnBrk="1" hangingPunct="1">
              <a:spcBef>
                <a:spcPct val="0"/>
              </a:spcBef>
              <a:buFontTx/>
              <a:buNone/>
            </a:pPr>
            <a:r>
              <a:rPr lang="zh-TW" altLang="en-US" sz="180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</a:t>
            </a:r>
          </a:p>
        </p:txBody>
      </p:sp>
      <p:grpSp>
        <p:nvGrpSpPr>
          <p:cNvPr id="4109" name="Group 43">
            <a:extLst>
              <a:ext uri="{FF2B5EF4-FFF2-40B4-BE49-F238E27FC236}">
                <a16:creationId xmlns:a16="http://schemas.microsoft.com/office/drawing/2014/main" id="{2AE85F0D-B37D-429F-AE3E-9E197C0AB54F}"/>
              </a:ext>
            </a:extLst>
          </p:cNvPr>
          <p:cNvGrpSpPr>
            <a:grpSpLocks/>
          </p:cNvGrpSpPr>
          <p:nvPr/>
        </p:nvGrpSpPr>
        <p:grpSpPr bwMode="auto">
          <a:xfrm>
            <a:off x="417513" y="12750800"/>
            <a:ext cx="10080625" cy="6354763"/>
            <a:chOff x="771" y="10433"/>
            <a:chExt cx="5035" cy="3028"/>
          </a:xfrm>
        </p:grpSpPr>
        <p:grpSp>
          <p:nvGrpSpPr>
            <p:cNvPr id="4134" name="Group 44">
              <a:extLst>
                <a:ext uri="{FF2B5EF4-FFF2-40B4-BE49-F238E27FC236}">
                  <a16:creationId xmlns:a16="http://schemas.microsoft.com/office/drawing/2014/main" id="{0D11675A-5E40-43B5-8F90-8EF898FF15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1" y="10433"/>
              <a:ext cx="5035" cy="2631"/>
              <a:chOff x="771" y="10433"/>
              <a:chExt cx="5035" cy="2631"/>
            </a:xfrm>
          </p:grpSpPr>
          <p:grpSp>
            <p:nvGrpSpPr>
              <p:cNvPr id="4136" name="Group 45">
                <a:extLst>
                  <a:ext uri="{FF2B5EF4-FFF2-40B4-BE49-F238E27FC236}">
                    <a16:creationId xmlns:a16="http://schemas.microsoft.com/office/drawing/2014/main" id="{6F80FC84-FA4A-440A-A7FF-8E3C0DA4D4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71" y="10433"/>
                <a:ext cx="5035" cy="2631"/>
                <a:chOff x="1800" y="7200"/>
                <a:chExt cx="8640" cy="4680"/>
              </a:xfrm>
            </p:grpSpPr>
            <p:sp>
              <p:nvSpPr>
                <p:cNvPr id="4141" name="Text Box 46">
                  <a:extLst>
                    <a:ext uri="{FF2B5EF4-FFF2-40B4-BE49-F238E27FC236}">
                      <a16:creationId xmlns:a16="http://schemas.microsoft.com/office/drawing/2014/main" id="{181F2455-D35A-425A-9B14-FF8C2D0FD5B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00" y="7200"/>
                  <a:ext cx="2160" cy="126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91424" tIns="45710" rIns="91424" bIns="45710"/>
                <a:lstStyle>
                  <a:lvl1pPr defTabSz="4321175">
                    <a:spcBef>
                      <a:spcPct val="20000"/>
                    </a:spcBef>
                    <a:buChar char="•"/>
                    <a:defRPr kumimoji="1" sz="13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defTabSz="4321175">
                    <a:spcBef>
                      <a:spcPct val="20000"/>
                    </a:spcBef>
                    <a:buChar char="–"/>
                    <a:defRPr kumimoji="1" sz="118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defTabSz="4321175">
                    <a:spcBef>
                      <a:spcPct val="20000"/>
                    </a:spcBef>
                    <a:buChar char="•"/>
                    <a:defRPr kumimoji="1" sz="10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defTabSz="4321175">
                    <a:spcBef>
                      <a:spcPct val="20000"/>
                    </a:spcBef>
                    <a:buChar char="–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defTabSz="4321175">
                    <a:spcBef>
                      <a:spcPct val="20000"/>
                    </a:spcBef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 b="1" u="sng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需求面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工作負荷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角色衝突</a:t>
                  </a:r>
                  <a:endParaRPr lang="zh-TW" altLang="en-US" sz="1400"/>
                </a:p>
              </p:txBody>
            </p:sp>
            <p:sp>
              <p:nvSpPr>
                <p:cNvPr id="4142" name="Text Box 47">
                  <a:extLst>
                    <a:ext uri="{FF2B5EF4-FFF2-40B4-BE49-F238E27FC236}">
                      <a16:creationId xmlns:a16="http://schemas.microsoft.com/office/drawing/2014/main" id="{B485CEED-36F2-478F-AC6F-1D9528DEC5E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00" y="9000"/>
                  <a:ext cx="2160" cy="126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91424" tIns="45710" rIns="91424" bIns="45710"/>
                <a:lstStyle>
                  <a:lvl1pPr defTabSz="4321175">
                    <a:spcBef>
                      <a:spcPct val="20000"/>
                    </a:spcBef>
                    <a:buChar char="•"/>
                    <a:defRPr kumimoji="1" sz="13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defTabSz="4321175">
                    <a:spcBef>
                      <a:spcPct val="20000"/>
                    </a:spcBef>
                    <a:buChar char="–"/>
                    <a:defRPr kumimoji="1" sz="118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defTabSz="4321175">
                    <a:spcBef>
                      <a:spcPct val="20000"/>
                    </a:spcBef>
                    <a:buChar char="•"/>
                    <a:defRPr kumimoji="1" sz="10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defTabSz="4321175">
                    <a:spcBef>
                      <a:spcPct val="20000"/>
                    </a:spcBef>
                    <a:buChar char="–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defTabSz="4321175">
                    <a:spcBef>
                      <a:spcPct val="20000"/>
                    </a:spcBef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 b="1" u="sng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資源面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工作自主性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社會支持</a:t>
                  </a:r>
                  <a:endParaRPr lang="zh-TW" altLang="en-US" sz="1400"/>
                </a:p>
              </p:txBody>
            </p:sp>
            <p:sp>
              <p:nvSpPr>
                <p:cNvPr id="4143" name="Text Box 48">
                  <a:extLst>
                    <a:ext uri="{FF2B5EF4-FFF2-40B4-BE49-F238E27FC236}">
                      <a16:creationId xmlns:a16="http://schemas.microsoft.com/office/drawing/2014/main" id="{D28F0D33-079B-4616-AFD2-24FC31A4B7C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20" y="7920"/>
                  <a:ext cx="2160" cy="162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91424" tIns="45710" rIns="91424" bIns="45710"/>
                <a:lstStyle>
                  <a:lvl1pPr defTabSz="4321175">
                    <a:spcBef>
                      <a:spcPct val="20000"/>
                    </a:spcBef>
                    <a:buChar char="•"/>
                    <a:defRPr kumimoji="1" sz="13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defTabSz="4321175">
                    <a:spcBef>
                      <a:spcPct val="20000"/>
                    </a:spcBef>
                    <a:buChar char="–"/>
                    <a:defRPr kumimoji="1" sz="118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defTabSz="4321175">
                    <a:spcBef>
                      <a:spcPct val="20000"/>
                    </a:spcBef>
                    <a:buChar char="•"/>
                    <a:defRPr kumimoji="1" sz="10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defTabSz="4321175">
                    <a:spcBef>
                      <a:spcPct val="20000"/>
                    </a:spcBef>
                    <a:buChar char="–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defTabSz="4321175">
                    <a:spcBef>
                      <a:spcPct val="20000"/>
                    </a:spcBef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 b="1" u="sng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職業倦怠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情緒耗竭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去人性化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成就感低落</a:t>
                  </a:r>
                  <a:endParaRPr lang="zh-TW" altLang="en-US" sz="1400"/>
                </a:p>
              </p:txBody>
            </p:sp>
            <p:sp>
              <p:nvSpPr>
                <p:cNvPr id="4144" name="Text Box 49">
                  <a:extLst>
                    <a:ext uri="{FF2B5EF4-FFF2-40B4-BE49-F238E27FC236}">
                      <a16:creationId xmlns:a16="http://schemas.microsoft.com/office/drawing/2014/main" id="{20D57D6A-22E2-4DDD-A251-F2B0C7C174B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280" y="7920"/>
                  <a:ext cx="2160" cy="162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91424" tIns="45710" rIns="91424" bIns="45710"/>
                <a:lstStyle>
                  <a:lvl1pPr defTabSz="4321175">
                    <a:spcBef>
                      <a:spcPct val="20000"/>
                    </a:spcBef>
                    <a:buChar char="•"/>
                    <a:defRPr kumimoji="1" sz="13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defTabSz="4321175">
                    <a:spcBef>
                      <a:spcPct val="20000"/>
                    </a:spcBef>
                    <a:buChar char="–"/>
                    <a:defRPr kumimoji="1" sz="118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defTabSz="4321175">
                    <a:spcBef>
                      <a:spcPct val="20000"/>
                    </a:spcBef>
                    <a:buChar char="•"/>
                    <a:defRPr kumimoji="1" sz="10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defTabSz="4321175">
                    <a:spcBef>
                      <a:spcPct val="20000"/>
                    </a:spcBef>
                    <a:buChar char="–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defTabSz="4321175">
                    <a:spcBef>
                      <a:spcPct val="20000"/>
                    </a:spcBef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 b="1" u="sng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倦怠結果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組織承諾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離職意向</a:t>
                  </a:r>
                  <a:endParaRPr lang="zh-TW" altLang="en-US" sz="1400"/>
                </a:p>
              </p:txBody>
            </p:sp>
            <p:sp>
              <p:nvSpPr>
                <p:cNvPr id="4145" name="Line 50">
                  <a:extLst>
                    <a:ext uri="{FF2B5EF4-FFF2-40B4-BE49-F238E27FC236}">
                      <a16:creationId xmlns:a16="http://schemas.microsoft.com/office/drawing/2014/main" id="{40D5C36D-40AB-4D36-8CAD-42BE8AED34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60" y="7740"/>
                  <a:ext cx="1260" cy="9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4146" name="Line 51">
                  <a:extLst>
                    <a:ext uri="{FF2B5EF4-FFF2-40B4-BE49-F238E27FC236}">
                      <a16:creationId xmlns:a16="http://schemas.microsoft.com/office/drawing/2014/main" id="{FAA3F2A3-7C1C-4FB1-9DA5-AD277342BF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960" y="8820"/>
                  <a:ext cx="1260" cy="7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4147" name="Line 52">
                  <a:extLst>
                    <a:ext uri="{FF2B5EF4-FFF2-40B4-BE49-F238E27FC236}">
                      <a16:creationId xmlns:a16="http://schemas.microsoft.com/office/drawing/2014/main" id="{F6CF6F8F-6E9F-4AA0-A639-AE9C5DC36B1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380" y="8640"/>
                  <a:ext cx="9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4148" name="Text Box 53">
                  <a:extLst>
                    <a:ext uri="{FF2B5EF4-FFF2-40B4-BE49-F238E27FC236}">
                      <a16:creationId xmlns:a16="http://schemas.microsoft.com/office/drawing/2014/main" id="{2EDA5A6D-935A-4382-9634-0747909B55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20" y="10260"/>
                  <a:ext cx="2160" cy="162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91424" tIns="45710" rIns="91424" bIns="45710"/>
                <a:lstStyle>
                  <a:lvl1pPr defTabSz="4321175">
                    <a:spcBef>
                      <a:spcPct val="20000"/>
                    </a:spcBef>
                    <a:buChar char="•"/>
                    <a:defRPr kumimoji="1" sz="13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1pPr>
                  <a:lvl2pPr marL="742950" indent="-285750" defTabSz="4321175">
                    <a:spcBef>
                      <a:spcPct val="20000"/>
                    </a:spcBef>
                    <a:buChar char="–"/>
                    <a:defRPr kumimoji="1" sz="118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2pPr>
                  <a:lvl3pPr marL="1143000" indent="-228600" defTabSz="4321175">
                    <a:spcBef>
                      <a:spcPct val="20000"/>
                    </a:spcBef>
                    <a:buChar char="•"/>
                    <a:defRPr kumimoji="1" sz="102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3pPr>
                  <a:lvl4pPr marL="1600200" indent="-228600" defTabSz="4321175">
                    <a:spcBef>
                      <a:spcPct val="20000"/>
                    </a:spcBef>
                    <a:buChar char="–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4pPr>
                  <a:lvl5pPr marL="2057400" indent="-228600" defTabSz="4321175">
                    <a:spcBef>
                      <a:spcPct val="20000"/>
                    </a:spcBef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5pPr>
                  <a:lvl6pPr marL="25146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6pPr>
                  <a:lvl7pPr marL="29718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7pPr>
                  <a:lvl8pPr marL="34290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8pPr>
                  <a:lvl9pPr marL="3886200" indent="-228600" defTabSz="432117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8500">
                      <a:solidFill>
                        <a:schemeClr val="tx1"/>
                      </a:solidFill>
                      <a:latin typeface="Arial" panose="020B0604020202020204" pitchFamily="34" charset="0"/>
                      <a:ea typeface="新細明體" panose="02020500000000000000" pitchFamily="18" charset="-12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 b="1" u="sng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控制變項</a:t>
                  </a: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TW" altLang="en-US" sz="1400">
                      <a:latin typeface="Times New Roman" panose="02020603050405020304" pitchFamily="18" charset="0"/>
                      <a:ea typeface="標楷體" panose="03000509000000000000" pitchFamily="65" charset="-120"/>
                    </a:rPr>
                    <a:t>性別、年齡、教育程度、婚姻狀況、工作職位</a:t>
                  </a:r>
                  <a:endParaRPr lang="zh-TW" altLang="en-US" sz="1400"/>
                </a:p>
              </p:txBody>
            </p:sp>
            <p:sp>
              <p:nvSpPr>
                <p:cNvPr id="4149" name="Line 54">
                  <a:extLst>
                    <a:ext uri="{FF2B5EF4-FFF2-40B4-BE49-F238E27FC236}">
                      <a16:creationId xmlns:a16="http://schemas.microsoft.com/office/drawing/2014/main" id="{4760D3D4-5EFE-4B10-BFBD-05D44D8FC4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300" y="9540"/>
                  <a:ext cx="0" cy="7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ysDot"/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  <p:sp>
            <p:nvSpPr>
              <p:cNvPr id="4137" name="Text Box 55">
                <a:extLst>
                  <a:ext uri="{FF2B5EF4-FFF2-40B4-BE49-F238E27FC236}">
                    <a16:creationId xmlns:a16="http://schemas.microsoft.com/office/drawing/2014/main" id="{6829C940-18F4-410C-B791-EBB6E57F4C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32" y="10614"/>
                <a:ext cx="454" cy="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4" tIns="45710" rIns="91424" bIns="45710"/>
              <a:lstStyle>
                <a:lvl1pPr defTabSz="4321175">
                  <a:spcBef>
                    <a:spcPct val="20000"/>
                  </a:spcBef>
                  <a:buChar char="•"/>
                  <a:defRPr kumimoji="1" sz="13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321175">
                  <a:spcBef>
                    <a:spcPct val="20000"/>
                  </a:spcBef>
                  <a:buChar char="–"/>
                  <a:defRPr kumimoji="1" sz="11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321175">
                  <a:spcBef>
                    <a:spcPct val="20000"/>
                  </a:spcBef>
                  <a:buChar char="•"/>
                  <a:defRPr kumimoji="1" sz="102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321175">
                  <a:spcBef>
                    <a:spcPct val="20000"/>
                  </a:spcBef>
                  <a:buChar char="–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321175">
                  <a:spcBef>
                    <a:spcPct val="20000"/>
                  </a:spcBef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600">
                    <a:latin typeface="Times New Roman" panose="02020603050405020304" pitchFamily="18" charset="0"/>
                  </a:rPr>
                  <a:t>H</a:t>
                </a:r>
                <a:r>
                  <a:rPr lang="en-US" altLang="zh-TW" sz="1600" baseline="-25000">
                    <a:latin typeface="Times New Roman" panose="02020603050405020304" pitchFamily="18" charset="0"/>
                  </a:rPr>
                  <a:t>1</a:t>
                </a:r>
                <a:endParaRPr lang="en-US" altLang="zh-TW" sz="1600"/>
              </a:p>
            </p:txBody>
          </p:sp>
          <p:sp>
            <p:nvSpPr>
              <p:cNvPr id="4138" name="Text Box 56">
                <a:extLst>
                  <a:ext uri="{FF2B5EF4-FFF2-40B4-BE49-F238E27FC236}">
                    <a16:creationId xmlns:a16="http://schemas.microsoft.com/office/drawing/2014/main" id="{07542E2C-A175-4965-8B1C-1B24D1BFD1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39" y="10569"/>
                <a:ext cx="499" cy="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4" tIns="45710" rIns="91424" bIns="45710"/>
              <a:lstStyle>
                <a:lvl1pPr defTabSz="4321175">
                  <a:spcBef>
                    <a:spcPct val="20000"/>
                  </a:spcBef>
                  <a:buChar char="•"/>
                  <a:defRPr kumimoji="1" sz="13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321175">
                  <a:spcBef>
                    <a:spcPct val="20000"/>
                  </a:spcBef>
                  <a:buChar char="–"/>
                  <a:defRPr kumimoji="1" sz="11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321175">
                  <a:spcBef>
                    <a:spcPct val="20000"/>
                  </a:spcBef>
                  <a:buChar char="•"/>
                  <a:defRPr kumimoji="1" sz="102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321175">
                  <a:spcBef>
                    <a:spcPct val="20000"/>
                  </a:spcBef>
                  <a:buChar char="–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321175">
                  <a:spcBef>
                    <a:spcPct val="20000"/>
                  </a:spcBef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6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H</a:t>
                </a:r>
                <a:r>
                  <a:rPr lang="en-US" altLang="zh-TW" sz="1600" baseline="-250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TW" sz="1600"/>
              </a:p>
            </p:txBody>
          </p:sp>
          <p:sp>
            <p:nvSpPr>
              <p:cNvPr id="4139" name="Text Box 57">
                <a:extLst>
                  <a:ext uri="{FF2B5EF4-FFF2-40B4-BE49-F238E27FC236}">
                    <a16:creationId xmlns:a16="http://schemas.microsoft.com/office/drawing/2014/main" id="{FFD282BA-0722-4064-B572-1BBD7F4910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82" y="10977"/>
                <a:ext cx="408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4" tIns="45710" rIns="91424" bIns="45710"/>
              <a:lstStyle>
                <a:lvl1pPr defTabSz="4321175">
                  <a:spcBef>
                    <a:spcPct val="20000"/>
                  </a:spcBef>
                  <a:buChar char="•"/>
                  <a:defRPr kumimoji="1" sz="13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321175">
                  <a:spcBef>
                    <a:spcPct val="20000"/>
                  </a:spcBef>
                  <a:buChar char="–"/>
                  <a:defRPr kumimoji="1" sz="11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321175">
                  <a:spcBef>
                    <a:spcPct val="20000"/>
                  </a:spcBef>
                  <a:buChar char="•"/>
                  <a:defRPr kumimoji="1" sz="102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321175">
                  <a:spcBef>
                    <a:spcPct val="20000"/>
                  </a:spcBef>
                  <a:buChar char="–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321175">
                  <a:spcBef>
                    <a:spcPct val="20000"/>
                  </a:spcBef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600">
                    <a:latin typeface="Times New Roman" panose="02020603050405020304" pitchFamily="18" charset="0"/>
                  </a:rPr>
                  <a:t>H</a:t>
                </a:r>
                <a:r>
                  <a:rPr lang="en-US" altLang="zh-TW" sz="1600" baseline="-25000">
                    <a:latin typeface="Times New Roman" panose="02020603050405020304" pitchFamily="18" charset="0"/>
                  </a:rPr>
                  <a:t>3</a:t>
                </a:r>
                <a:endParaRPr lang="en-US" altLang="zh-TW" sz="1600"/>
              </a:p>
            </p:txBody>
          </p:sp>
          <p:sp>
            <p:nvSpPr>
              <p:cNvPr id="4140" name="Text Box 58">
                <a:extLst>
                  <a:ext uri="{FF2B5EF4-FFF2-40B4-BE49-F238E27FC236}">
                    <a16:creationId xmlns:a16="http://schemas.microsoft.com/office/drawing/2014/main" id="{9833DADB-9B25-44C2-8251-3E0F224531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23" y="11521"/>
                <a:ext cx="408" cy="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424" tIns="45710" rIns="91424" bIns="45710"/>
              <a:lstStyle>
                <a:lvl1pPr defTabSz="4321175">
                  <a:spcBef>
                    <a:spcPct val="20000"/>
                  </a:spcBef>
                  <a:buChar char="•"/>
                  <a:defRPr kumimoji="1" sz="13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321175">
                  <a:spcBef>
                    <a:spcPct val="20000"/>
                  </a:spcBef>
                  <a:buChar char="–"/>
                  <a:defRPr kumimoji="1" sz="11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321175">
                  <a:spcBef>
                    <a:spcPct val="20000"/>
                  </a:spcBef>
                  <a:buChar char="•"/>
                  <a:defRPr kumimoji="1" sz="102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321175">
                  <a:spcBef>
                    <a:spcPct val="20000"/>
                  </a:spcBef>
                  <a:buChar char="–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321175">
                  <a:spcBef>
                    <a:spcPct val="20000"/>
                  </a:spcBef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321175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85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600">
                    <a:latin typeface="Times New Roman" panose="02020603050405020304" pitchFamily="18" charset="0"/>
                  </a:rPr>
                  <a:t>H</a:t>
                </a:r>
                <a:r>
                  <a:rPr lang="en-US" altLang="zh-TW" sz="1600" baseline="-25000">
                    <a:latin typeface="Times New Roman" panose="02020603050405020304" pitchFamily="18" charset="0"/>
                  </a:rPr>
                  <a:t>2</a:t>
                </a:r>
                <a:endParaRPr lang="en-US" altLang="zh-TW" sz="1600"/>
              </a:p>
            </p:txBody>
          </p:sp>
        </p:grpSp>
        <p:sp>
          <p:nvSpPr>
            <p:cNvPr id="4135" name="Text Box 59">
              <a:extLst>
                <a:ext uri="{FF2B5EF4-FFF2-40B4-BE49-F238E27FC236}">
                  <a16:creationId xmlns:a16="http://schemas.microsoft.com/office/drawing/2014/main" id="{BAAE727F-923F-4224-A8AE-7CED2C53BE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1" y="13182"/>
              <a:ext cx="86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4" tIns="45710" rIns="91424" bIns="45710">
              <a:spAutoFit/>
            </a:bodyPr>
            <a:lstStyle>
              <a:lvl1pPr defTabSz="4321175">
                <a:spcBef>
                  <a:spcPct val="20000"/>
                </a:spcBef>
                <a:buChar char="•"/>
                <a:defRPr kumimoji="1" sz="135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321175">
                <a:spcBef>
                  <a:spcPct val="20000"/>
                </a:spcBef>
                <a:buChar char="–"/>
                <a:defRPr kumimoji="1" sz="11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321175">
                <a:spcBef>
                  <a:spcPct val="20000"/>
                </a:spcBef>
                <a:buChar char="•"/>
                <a:defRPr kumimoji="1" sz="102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321175">
                <a:spcBef>
                  <a:spcPct val="20000"/>
                </a:spcBef>
                <a:buChar char="–"/>
                <a:defRPr kumimoji="1" sz="85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321175">
                <a:spcBef>
                  <a:spcPct val="20000"/>
                </a:spcBef>
                <a:buChar char="»"/>
                <a:defRPr kumimoji="1" sz="85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3211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5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3211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5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3211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5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3211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85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600" b="1">
                  <a:latin typeface="Times New Roman" panose="02020603050405020304" pitchFamily="18" charset="0"/>
                  <a:ea typeface="標楷體" panose="03000509000000000000" pitchFamily="65" charset="-120"/>
                </a:rPr>
                <a:t>圖</a:t>
              </a:r>
              <a:r>
                <a:rPr lang="en-US" altLang="zh-TW" sz="1600" b="1">
                  <a:latin typeface="Times New Roman" panose="02020603050405020304" pitchFamily="18" charset="0"/>
                  <a:ea typeface="標楷體" panose="03000509000000000000" pitchFamily="65" charset="-120"/>
                </a:rPr>
                <a:t>1</a:t>
              </a:r>
              <a:r>
                <a:rPr lang="zh-TW" altLang="en-US" sz="1600" b="1">
                  <a:latin typeface="Times New Roman" panose="02020603050405020304" pitchFamily="18" charset="0"/>
                  <a:ea typeface="標楷體" panose="03000509000000000000" pitchFamily="65" charset="-120"/>
                </a:rPr>
                <a:t>：研究架構圖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TW" altLang="en-US" sz="1600" b="1">
                <a:latin typeface="Times New Roman" panose="02020603050405020304" pitchFamily="18" charset="0"/>
                <a:ea typeface="標楷體" panose="03000509000000000000" pitchFamily="65" charset="-120"/>
              </a:endParaRPr>
            </a:p>
          </p:txBody>
        </p:sp>
      </p:grpSp>
      <p:sp>
        <p:nvSpPr>
          <p:cNvPr id="4110" name="Text Box 19">
            <a:extLst>
              <a:ext uri="{FF2B5EF4-FFF2-40B4-BE49-F238E27FC236}">
                <a16:creationId xmlns:a16="http://schemas.microsoft.com/office/drawing/2014/main" id="{ED591266-FFEE-472C-8CC0-5B4AC58A3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91813" y="7037388"/>
            <a:ext cx="101377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1" indent="0" algn="just" eaLnBrk="1" hangingPunct="1">
              <a:spcBef>
                <a:spcPct val="0"/>
              </a:spcBef>
              <a:buFontTx/>
              <a:buNone/>
            </a:pPr>
            <a:r>
              <a:rPr lang="zh-TW" altLang="en-US" sz="180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</a:t>
            </a:r>
          </a:p>
        </p:txBody>
      </p:sp>
      <p:sp>
        <p:nvSpPr>
          <p:cNvPr id="4111" name="Text Box 19">
            <a:extLst>
              <a:ext uri="{FF2B5EF4-FFF2-40B4-BE49-F238E27FC236}">
                <a16:creationId xmlns:a16="http://schemas.microsoft.com/office/drawing/2014/main" id="{E31BE796-9B08-4356-AEC1-C880A7E6F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85488" y="11917363"/>
            <a:ext cx="10348912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1" indent="0" algn="just" eaLnBrk="1" hangingPunct="1">
              <a:spcBef>
                <a:spcPct val="0"/>
              </a:spcBef>
              <a:buFontTx/>
              <a:buNone/>
            </a:pPr>
            <a:r>
              <a:rPr lang="zh-TW" altLang="en-US" sz="180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文字請左右對齊。</a:t>
            </a:r>
          </a:p>
        </p:txBody>
      </p:sp>
      <p:sp>
        <p:nvSpPr>
          <p:cNvPr id="4112" name="Text Box 63">
            <a:extLst>
              <a:ext uri="{FF2B5EF4-FFF2-40B4-BE49-F238E27FC236}">
                <a16:creationId xmlns:a16="http://schemas.microsoft.com/office/drawing/2014/main" id="{72EA0543-4A49-427C-9B47-203D5B80A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25" y="6010275"/>
            <a:ext cx="2159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800">
                <a:latin typeface="Times New Roman" panose="02020603050405020304" pitchFamily="18" charset="0"/>
                <a:ea typeface="標楷體" panose="03000509000000000000" pitchFamily="65" charset="-120"/>
              </a:rPr>
              <a:t>3.1 </a:t>
            </a:r>
            <a:r>
              <a:rPr lang="zh-TW" altLang="en-US" sz="2800">
                <a:latin typeface="Times New Roman" panose="02020603050405020304" pitchFamily="18" charset="0"/>
                <a:ea typeface="標楷體" panose="03000509000000000000" pitchFamily="65" charset="-120"/>
              </a:rPr>
              <a:t>章節標題</a:t>
            </a:r>
          </a:p>
        </p:txBody>
      </p:sp>
      <p:sp>
        <p:nvSpPr>
          <p:cNvPr id="4113" name="Text Box 64">
            <a:extLst>
              <a:ext uri="{FF2B5EF4-FFF2-40B4-BE49-F238E27FC236}">
                <a16:creationId xmlns:a16="http://schemas.microsoft.com/office/drawing/2014/main" id="{7D339640-3779-4816-AD42-8EA97766E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25" y="10582275"/>
            <a:ext cx="215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TW" sz="2800">
                <a:latin typeface="Times New Roman" panose="02020603050405020304" pitchFamily="18" charset="0"/>
                <a:ea typeface="標楷體" panose="03000509000000000000" pitchFamily="65" charset="-120"/>
              </a:rPr>
              <a:t>3.2 </a:t>
            </a:r>
            <a:r>
              <a:rPr lang="zh-TW" altLang="en-US" sz="2800">
                <a:latin typeface="Times New Roman" panose="02020603050405020304" pitchFamily="18" charset="0"/>
                <a:ea typeface="標楷體" panose="03000509000000000000" pitchFamily="65" charset="-120"/>
              </a:rPr>
              <a:t>章節標題</a:t>
            </a:r>
          </a:p>
        </p:txBody>
      </p:sp>
      <p:graphicFrame>
        <p:nvGraphicFramePr>
          <p:cNvPr id="4265" name="Group 169">
            <a:extLst>
              <a:ext uri="{FF2B5EF4-FFF2-40B4-BE49-F238E27FC236}">
                <a16:creationId xmlns:a16="http://schemas.microsoft.com/office/drawing/2014/main" id="{324AC3E4-F895-43B7-9B8C-38C7079B21B9}"/>
              </a:ext>
            </a:extLst>
          </p:cNvPr>
          <p:cNvGraphicFramePr>
            <a:graphicFrameLocks noGrp="1"/>
          </p:cNvGraphicFramePr>
          <p:nvPr/>
        </p:nvGraphicFramePr>
        <p:xfrm>
          <a:off x="417513" y="21399500"/>
          <a:ext cx="10274299" cy="4849819"/>
        </p:xfrm>
        <a:graphic>
          <a:graphicData uri="http://schemas.openxmlformats.org/drawingml/2006/table">
            <a:tbl>
              <a:tblPr/>
              <a:tblGrid>
                <a:gridCol w="1837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4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14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5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075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3756">
                <a:tc>
                  <a:txBody>
                    <a:bodyPr/>
                    <a:lstStyle/>
                    <a:p>
                      <a:pPr marL="1450975" marR="0" lvl="0" indent="-1450975" algn="ct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變項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91426" marR="91426" marT="45702" marB="45702"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ct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  <a:cs typeface="Times New Roman" pitchFamily="18" charset="0"/>
                        </a:rPr>
                        <a:t>平均數</a:t>
                      </a: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ct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  <a:cs typeface="Times New Roman" pitchFamily="18" charset="0"/>
                        </a:rPr>
                        <a:t>標準差</a:t>
                      </a: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ct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  <a:cs typeface="Times New Roman" pitchFamily="18" charset="0"/>
                        </a:rPr>
                        <a:t>統計量</a:t>
                      </a: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ct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8998">
                <a:tc>
                  <a:txBody>
                    <a:bodyPr/>
                    <a:lstStyle/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○○○○○</a:t>
                      </a: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91426" marR="91426" marT="45702" marB="45702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pitchFamily="18" charset="-120"/>
                      </a:endParaRP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ct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pitchFamily="18" charset="-120"/>
                      </a:endParaRP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7059">
                <a:tc>
                  <a:txBody>
                    <a:bodyPr/>
                    <a:lstStyle/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91426" marR="91426" marT="45702" marB="4570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pitchFamily="18" charset="-120"/>
                      </a:endParaRP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50975" marR="0" lvl="0" indent="-1450975" algn="ctr" defTabSz="38671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pitchFamily="18" charset="-120"/>
                      </a:endParaRPr>
                    </a:p>
                  </a:txBody>
                  <a:tcPr marL="91426" marR="91426" marT="45702" marB="45702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133" name="Text Box 167">
            <a:extLst>
              <a:ext uri="{FF2B5EF4-FFF2-40B4-BE49-F238E27FC236}">
                <a16:creationId xmlns:a16="http://schemas.microsoft.com/office/drawing/2014/main" id="{98720E14-D591-4623-BABB-30B1BC12C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" y="20499388"/>
            <a:ext cx="215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3867150">
              <a:spcBef>
                <a:spcPct val="20000"/>
              </a:spcBef>
              <a:buChar char="•"/>
              <a:defRPr kumimoji="1" sz="13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3867150">
              <a:spcBef>
                <a:spcPct val="20000"/>
              </a:spcBef>
              <a:buChar char="–"/>
              <a:defRPr kumimoji="1" sz="1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3867150">
              <a:spcBef>
                <a:spcPct val="20000"/>
              </a:spcBef>
              <a:buChar char="•"/>
              <a:defRPr kumimoji="1" sz="10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3867150">
              <a:spcBef>
                <a:spcPct val="20000"/>
              </a:spcBef>
              <a:buChar char="–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3867150">
              <a:spcBef>
                <a:spcPct val="20000"/>
              </a:spcBef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38671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8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TW" altLang="en-US" sz="2800">
                <a:latin typeface="Times New Roman" panose="02020603050405020304" pitchFamily="18" charset="0"/>
                <a:ea typeface="標楷體" panose="03000509000000000000" pitchFamily="65" charset="-120"/>
              </a:rPr>
              <a:t>表</a:t>
            </a:r>
            <a:r>
              <a:rPr lang="en-US" altLang="zh-TW" sz="2800">
                <a:latin typeface="Times New Roman" panose="02020603050405020304" pitchFamily="18" charset="0"/>
                <a:ea typeface="標楷體" panose="03000509000000000000" pitchFamily="65" charset="-120"/>
              </a:rPr>
              <a:t>1…………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38671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38671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標楷體" pitchFamily="65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1213</Words>
  <Application>Microsoft Office PowerPoint</Application>
  <PresentationFormat>自訂</PresentationFormat>
  <Paragraphs>51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Times New Roman</vt:lpstr>
      <vt:lpstr>標楷體</vt:lpstr>
      <vt:lpstr>Arial</vt:lpstr>
      <vt:lpstr>新細明體</vt:lpstr>
      <vt:lpstr>預設簡報設計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海報製作說明</dc:title>
  <dc:creator>USER</dc:creator>
  <cp:lastModifiedBy>雅芬</cp:lastModifiedBy>
  <cp:revision>115</cp:revision>
  <cp:lastPrinted>2018-05-23T05:21:09Z</cp:lastPrinted>
  <dcterms:created xsi:type="dcterms:W3CDTF">2007-10-22T09:55:50Z</dcterms:created>
  <dcterms:modified xsi:type="dcterms:W3CDTF">2025-05-07T13:24:06Z</dcterms:modified>
</cp:coreProperties>
</file>